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9"/>
  </p:notesMasterIdLst>
  <p:sldIdLst>
    <p:sldId id="256" r:id="rId2"/>
    <p:sldId id="603" r:id="rId3"/>
    <p:sldId id="561" r:id="rId4"/>
    <p:sldId id="604" r:id="rId5"/>
    <p:sldId id="522" r:id="rId6"/>
    <p:sldId id="605" r:id="rId7"/>
    <p:sldId id="607" r:id="rId8"/>
    <p:sldId id="609" r:id="rId9"/>
    <p:sldId id="610" r:id="rId10"/>
    <p:sldId id="611" r:id="rId11"/>
    <p:sldId id="612" r:id="rId12"/>
    <p:sldId id="614" r:id="rId13"/>
    <p:sldId id="620" r:id="rId14"/>
    <p:sldId id="636" r:id="rId15"/>
    <p:sldId id="621" r:id="rId16"/>
    <p:sldId id="615" r:id="rId17"/>
    <p:sldId id="616" r:id="rId18"/>
    <p:sldId id="563" r:id="rId19"/>
    <p:sldId id="564" r:id="rId20"/>
    <p:sldId id="565" r:id="rId21"/>
    <p:sldId id="566" r:id="rId22"/>
    <p:sldId id="567" r:id="rId23"/>
    <p:sldId id="568" r:id="rId24"/>
    <p:sldId id="569" r:id="rId25"/>
    <p:sldId id="570" r:id="rId26"/>
    <p:sldId id="571" r:id="rId27"/>
    <p:sldId id="572" r:id="rId28"/>
    <p:sldId id="573" r:id="rId29"/>
    <p:sldId id="574" r:id="rId30"/>
    <p:sldId id="575" r:id="rId31"/>
    <p:sldId id="622" r:id="rId32"/>
    <p:sldId id="623" r:id="rId33"/>
    <p:sldId id="624" r:id="rId34"/>
    <p:sldId id="625" r:id="rId35"/>
    <p:sldId id="626" r:id="rId36"/>
    <p:sldId id="617" r:id="rId37"/>
    <p:sldId id="627" r:id="rId38"/>
    <p:sldId id="628" r:id="rId39"/>
    <p:sldId id="629" r:id="rId40"/>
    <p:sldId id="630" r:id="rId41"/>
    <p:sldId id="631" r:id="rId42"/>
    <p:sldId id="632" r:id="rId43"/>
    <p:sldId id="633" r:id="rId44"/>
    <p:sldId id="634" r:id="rId45"/>
    <p:sldId id="618" r:id="rId46"/>
    <p:sldId id="619" r:id="rId47"/>
    <p:sldId id="635" r:id="rId48"/>
  </p:sldIdLst>
  <p:sldSz cx="9144000" cy="5143500" type="screen16x9"/>
  <p:notesSz cx="6858000" cy="9144000"/>
  <p:embeddedFontLst>
    <p:embeddedFont>
      <p:font typeface="Arvo" panose="02000000000000000000" pitchFamily="2" charset="77"/>
      <p:regular r:id="rId50"/>
      <p:bold r:id="rId51"/>
      <p:italic r:id="rId52"/>
      <p:boldItalic r:id="rId53"/>
    </p:embeddedFont>
    <p:embeddedFont>
      <p:font typeface="Cambria Math" panose="02040503050406030204" pitchFamily="18" charset="0"/>
      <p:regular r:id="rId54"/>
    </p:embeddedFont>
    <p:embeddedFont>
      <p:font typeface="Roboto Condensed" panose="02000000000000000000" pitchFamily="2" charset="0"/>
      <p:regular r:id="rId55"/>
      <p:bold r:id="rId56"/>
      <p:italic r:id="rId57"/>
      <p:boldItalic r:id="rId58"/>
    </p:embeddedFont>
    <p:embeddedFont>
      <p:font typeface="Roboto Condensed Light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62"/>
  </p:normalViewPr>
  <p:slideViewPr>
    <p:cSldViewPr snapToGrid="0">
      <p:cViewPr varScale="1">
        <p:scale>
          <a:sx n="120" d="100"/>
          <a:sy n="120" d="100"/>
        </p:scale>
        <p:origin x="200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447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en.wikipedia.org/wiki/Markov_chain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video" Target="https://www.youtube.com/embed/Na1vEK2ibdo?feature=oembed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Inteligencia Artificial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75" y="1946366"/>
            <a:ext cx="3663746" cy="17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6212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p:sp>
        <p:nvSpPr>
          <p:cNvPr id="5" name="CuadroTexto 4"/>
          <p:cNvSpPr txBox="1"/>
          <p:nvPr/>
        </p:nvSpPr>
        <p:spPr>
          <a:xfrm>
            <a:off x="4581615" y="2076995"/>
            <a:ext cx="38831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Objetivo: Mover el robot hacia enfrente</a:t>
            </a:r>
          </a:p>
          <a:p>
            <a:r>
              <a:rPr lang="es-MX" dirty="0"/>
              <a:t>Estado: Ángulo y Posición de las extremidades</a:t>
            </a:r>
          </a:p>
          <a:p>
            <a:r>
              <a:rPr lang="es-MX" dirty="0"/>
              <a:t>Acción: Torque aplicado a las extremidades</a:t>
            </a:r>
          </a:p>
          <a:p>
            <a:r>
              <a:rPr lang="es-MX" dirty="0"/>
              <a:t>Recompensa: 1 en cada t si el robot esta de pie + moviéndose hacia enfrente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75" y="1946366"/>
            <a:ext cx="3663746" cy="17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165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Como lo formalizamos matemáticamente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05549" y="224681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6961441" y="266768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  <p:cxnSp>
        <p:nvCxnSpPr>
          <p:cNvPr id="13" name="Conector curvado 12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766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2417744" y="2599510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Recompensa </a:t>
            </a:r>
            <a:r>
              <a:rPr lang="es-MX" dirty="0" err="1"/>
              <a:t>r</a:t>
            </a:r>
            <a:r>
              <a:rPr lang="es-MX" sz="1200" dirty="0" err="1"/>
              <a:t>t</a:t>
            </a:r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2417744" y="2821577"/>
            <a:ext cx="192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Siguiente Estado S</a:t>
            </a:r>
            <a:r>
              <a:rPr lang="es-MX" sz="1200" dirty="0"/>
              <a:t>t+1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210699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9A2FDB-7346-E94A-8FD7-2E5305A7C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Historia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D9FFDF-641D-D341-A7C0-C300B682D3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La historia es la secuencia de acciones, observaciones y recompensas.</a:t>
            </a:r>
          </a:p>
          <a:p>
            <a:r>
              <a:rPr lang="en-MX" dirty="0"/>
              <a:t>Le llamamos un proceso markoviano a un proceso donde la historia puede ser igual al estado mas reciente.</a:t>
            </a:r>
          </a:p>
          <a:p>
            <a:pPr lvl="1"/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38C502-5AD9-7C42-B56F-C681E8AD713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454134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BE8E1B-DF25-9F4C-9344-525B9CCF1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Referencia Wiki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BD065C-DF59-3043-9739-27AC8DE99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https://en.wikipedia.org/wiki/Markov_chain</a:t>
            </a:r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38CFA8-7563-0B41-8522-30B45E2567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26C515-4E22-8147-A2DF-8B80C95F8A11}"/>
              </a:ext>
            </a:extLst>
          </p:cNvPr>
          <p:cNvSpPr txBox="1"/>
          <p:nvPr/>
        </p:nvSpPr>
        <p:spPr>
          <a:xfrm>
            <a:off x="2721935" y="1435395"/>
            <a:ext cx="1847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MX" dirty="0"/>
          </a:p>
        </p:txBody>
      </p:sp>
    </p:spTree>
    <p:extLst>
      <p:ext uri="{BB962C8B-B14F-4D97-AF65-F5344CB8AC3E}">
        <p14:creationId xmlns:p14="http://schemas.microsoft.com/office/powerpoint/2010/main" val="939014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216B3-508D-F547-A8AB-8B7B3718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Notación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095F9-3A38-A140-AE02-13E96BA82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3455581"/>
            <a:ext cx="7574813" cy="623864"/>
          </a:xfrm>
        </p:spPr>
        <p:txBody>
          <a:bodyPr/>
          <a:lstStyle/>
          <a:p>
            <a:r>
              <a:rPr lang="en-MX" sz="1800" dirty="0"/>
              <a:t>La probabilidad del estado t+1 (siguiente) DADO el estado t y acción t es igual a la probabilidad del estado t+1 (siguiente) DADO la historia hasta el estado t y la acción 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87760-4B6D-7E42-A45A-AD37DC3768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1742C-6B9A-D34A-A386-72BE3D211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139950"/>
            <a:ext cx="5918200" cy="86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307F3E-7343-6C4B-98D0-410BEFE0FF51}"/>
              </a:ext>
            </a:extLst>
          </p:cNvPr>
          <p:cNvSpPr/>
          <p:nvPr/>
        </p:nvSpPr>
        <p:spPr>
          <a:xfrm>
            <a:off x="5156791" y="3381153"/>
            <a:ext cx="574158" cy="27644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A5A441-448E-0C44-91E2-35BA5A0F1D44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072809" y="2824098"/>
            <a:ext cx="2371061" cy="557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ECFD8A8-CFBF-7B4B-8B67-75F65CC319ED}"/>
              </a:ext>
            </a:extLst>
          </p:cNvPr>
          <p:cNvSpPr/>
          <p:nvPr/>
        </p:nvSpPr>
        <p:spPr>
          <a:xfrm>
            <a:off x="5732517" y="3650555"/>
            <a:ext cx="574158" cy="27644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3B09FD-0418-7E4C-B87D-AA30023F7FC5}"/>
              </a:ext>
            </a:extLst>
          </p:cNvPr>
          <p:cNvCxnSpPr>
            <a:cxnSpLocks/>
          </p:cNvCxnSpPr>
          <p:nvPr/>
        </p:nvCxnSpPr>
        <p:spPr>
          <a:xfrm flipH="1" flipV="1">
            <a:off x="6166884" y="2762238"/>
            <a:ext cx="35294" cy="888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08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Procesos de Decisión de </a:t>
            </a:r>
            <a:r>
              <a:rPr lang="es-MX" dirty="0" err="1"/>
              <a:t>Markov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sz="1400" dirty="0"/>
                  <a:t>Markov </a:t>
                </a:r>
                <a:r>
                  <a:rPr lang="es-MX" sz="1400" dirty="0" err="1"/>
                  <a:t>Decision</a:t>
                </a:r>
                <a:r>
                  <a:rPr lang="es-MX" sz="1400" dirty="0"/>
                  <a:t> </a:t>
                </a:r>
                <a:r>
                  <a:rPr lang="es-MX" sz="1400" dirty="0" err="1"/>
                  <a:t>Process</a:t>
                </a:r>
                <a:r>
                  <a:rPr lang="es-MX" sz="1400" dirty="0"/>
                  <a:t> (MDP)</a:t>
                </a:r>
              </a:p>
              <a:p>
                <a:pPr lvl="1"/>
                <a:r>
                  <a:rPr lang="es-MX" sz="1400" dirty="0"/>
                  <a:t>Formulación Matemática de RL</a:t>
                </a:r>
              </a:p>
              <a:p>
                <a:pPr lvl="1"/>
                <a:r>
                  <a:rPr lang="es-MX" sz="1400" dirty="0"/>
                  <a:t>Propiedad de </a:t>
                </a:r>
                <a:r>
                  <a:rPr lang="es-MX" sz="1400" dirty="0" err="1"/>
                  <a:t>Markov</a:t>
                </a:r>
                <a:r>
                  <a:rPr lang="es-MX" sz="1400" dirty="0"/>
                  <a:t>: El estado nos da toda la información que necesitamos saber sobre el ambiente.</a:t>
                </a:r>
              </a:p>
              <a:p>
                <a:r>
                  <a:rPr lang="es-MX" sz="1400" dirty="0"/>
                  <a:t>Se define por (</a:t>
                </a:r>
                <a14:m>
                  <m:oMath xmlns:m="http://schemas.openxmlformats.org/officeDocument/2006/math"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400" dirty="0"/>
                  <a:t>):</a:t>
                </a:r>
              </a:p>
              <a:p>
                <a:pPr lvl="1"/>
                <a:r>
                  <a:rPr lang="es-MX" sz="1400" dirty="0"/>
                  <a:t>S : Conjunto de posibles estados</a:t>
                </a:r>
              </a:p>
              <a:p>
                <a:pPr lvl="1"/>
                <a:r>
                  <a:rPr lang="es-MX" sz="1400" dirty="0"/>
                  <a:t>A: Conjunto de posibles acciones</a:t>
                </a:r>
              </a:p>
              <a:p>
                <a:pPr lvl="1"/>
                <a:r>
                  <a:rPr lang="es-MX" sz="1400" dirty="0"/>
                  <a:t>R: Distribución de recompensas del par (estado, acción)</a:t>
                </a:r>
              </a:p>
              <a:p>
                <a:pPr lvl="1"/>
                <a:r>
                  <a:rPr lang="es-MX" sz="1400" dirty="0"/>
                  <a:t>P: Probabilidad de transición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MX" sz="1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s-MX" sz="1400" dirty="0"/>
                  <a:t>: Factor de descuento</a:t>
                </a:r>
              </a:p>
            </p:txBody>
          </p:sp>
        </mc:Choice>
        <mc:Fallback xmlns=""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9" t="-5039" b="-697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90286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MDP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sz="1400" dirty="0"/>
                  <a:t>En el tiempo t = 0, el primer estado es muestreado de la distribución de estados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MX" sz="1400" dirty="0"/>
                  <a:t> #este se lee, s cero es muestreado de la distribución p.</a:t>
                </a:r>
              </a:p>
              <a:p>
                <a:r>
                  <a:rPr lang="es-MX" sz="1400" dirty="0"/>
                  <a:t>Entonces, a partir de t = 0:</a:t>
                </a:r>
              </a:p>
              <a:p>
                <a:pPr lvl="1"/>
                <a:r>
                  <a:rPr lang="es-MX" sz="1400" dirty="0"/>
                  <a:t>El agente seleccióna la acción a</a:t>
                </a:r>
                <a:r>
                  <a:rPr lang="es-MX" sz="1200" dirty="0"/>
                  <a:t>t</a:t>
                </a:r>
              </a:p>
              <a:p>
                <a:pPr lvl="1"/>
                <a:r>
                  <a:rPr lang="es-MX" sz="1400" dirty="0"/>
                  <a:t>El ambiente devuelve la recompensa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MX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  <m:e>
                        <m:sSub>
                          <m:sSubPr>
                            <m:ctrlP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s-MX" sz="14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s-MX" sz="1400" dirty="0"/>
                  <a:t>El ambiente devuelve el siguiente estado: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(.|</m:t>
                    </m:r>
                    <m:sSub>
                      <m:sSubPr>
                        <m:ctrlP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MX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MX" sz="1400" dirty="0"/>
                  <a:t>)</a:t>
                </a:r>
              </a:p>
              <a:p>
                <a:pPr lvl="1"/>
                <a:r>
                  <a:rPr lang="es-MX" sz="1400" dirty="0"/>
                  <a:t>El agente recibe la recompensa </a:t>
                </a:r>
                <a:r>
                  <a:rPr lang="es-MX" sz="1400" dirty="0" err="1"/>
                  <a:t>r</a:t>
                </a:r>
                <a:r>
                  <a:rPr lang="es-MX" sz="1200" dirty="0" err="1"/>
                  <a:t>t</a:t>
                </a:r>
                <a:r>
                  <a:rPr lang="es-MX" sz="1200" dirty="0"/>
                  <a:t> </a:t>
                </a:r>
                <a:r>
                  <a:rPr lang="es-MX" sz="1400" dirty="0"/>
                  <a:t>y el siguiente estado s</a:t>
                </a:r>
                <a:r>
                  <a:rPr lang="es-MX" sz="1200" dirty="0"/>
                  <a:t>t+1</a:t>
                </a:r>
                <a:endParaRPr lang="es-MX" sz="1400" dirty="0"/>
              </a:p>
            </p:txBody>
          </p:sp>
        </mc:Choice>
        <mc:Fallback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87723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03A2CB-C60D-1F41-AC9C-2CBAC517C7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D3C4F9-0B50-5945-A2A0-5A1B45BDFB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pic>
        <p:nvPicPr>
          <p:cNvPr id="5" name="Online Media 4" descr="Reinforcement learning - smashing Pac-Man">
            <a:hlinkClick r:id="" action="ppaction://media"/>
            <a:extLst>
              <a:ext uri="{FF2B5EF4-FFF2-40B4-BE49-F238E27FC236}">
                <a16:creationId xmlns:a16="http://schemas.microsoft.com/office/drawing/2014/main" id="{16F7F157-674D-CE41-82AB-ED96B9E7228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07592" y="1513956"/>
            <a:ext cx="5242560" cy="294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372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4BA1B-418E-174F-85C9-B3E79F6C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Que involucra aprendizaje reeforzado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1150A-EC2F-8D49-9C17-D799FC1D8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Optimización</a:t>
            </a:r>
          </a:p>
          <a:p>
            <a:r>
              <a:rPr lang="en-MX" dirty="0"/>
              <a:t>Consecuencias atrasadas</a:t>
            </a:r>
          </a:p>
          <a:p>
            <a:r>
              <a:rPr lang="en-MX" dirty="0"/>
              <a:t>Exploración</a:t>
            </a:r>
          </a:p>
          <a:p>
            <a:r>
              <a:rPr lang="en-MX" dirty="0"/>
              <a:t>Generalización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86D06-E9B0-5D44-B305-A312D36BA9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9073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Anuncios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5844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E4B8C-25F2-9F42-AFB8-C840B9F9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Optimización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9B9D57-3FDA-F541-99BD-5DB348B3EC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Que es la optimización?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A7A4D2-1568-B246-B5D1-4D3D3DDA5C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10497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6CCC3-5D47-B34D-981A-E492EC7A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Optimización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F198E-E00D-0945-AA49-493DCBADC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Encontrar una manera óptima de tomar decisiones</a:t>
            </a:r>
          </a:p>
          <a:p>
            <a:r>
              <a:rPr lang="en-MX" dirty="0"/>
              <a:t>Cada decisión tiene un costo</a:t>
            </a:r>
          </a:p>
          <a:p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BEF17-C830-6549-B6A9-70EB93389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20988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2B920-0F20-6C43-8DEA-19D55E31D5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Consecuencias atrasadas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CB241-EC31-2044-9949-A34D3CAC7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A que nos referimos?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988B8C-3E9A-6740-B410-D215C459E5B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54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EAE2F4-A162-0546-B6E7-8F577531F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Consecuencias atrasadas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030D43-724A-5841-AABD-431432D460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Las decisiones presentes pueden afectar mucho despues:</a:t>
            </a:r>
          </a:p>
          <a:p>
            <a:pPr lvl="1"/>
            <a:r>
              <a:rPr lang="en-MX" dirty="0"/>
              <a:t>Guardar dinero para su retiro</a:t>
            </a:r>
          </a:p>
          <a:p>
            <a:pPr lvl="1"/>
            <a:r>
              <a:rPr lang="en-MX" dirty="0"/>
              <a:t>Encontrar una llave en un juego de Zelda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06A075-5332-F141-ABFE-A61C8CE78EB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21486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B447-F1A4-FF45-AF32-8DCA420C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Consecuencias atrasadas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86DC6-F221-984B-B6ED-8C7A7C0A4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Retos:</a:t>
            </a:r>
          </a:p>
          <a:p>
            <a:pPr lvl="1"/>
            <a:r>
              <a:rPr lang="en-MX" dirty="0"/>
              <a:t>Las acciones no se deben tomar solo por su recompensa inmediata, sino por las ramificaciones a largo plazo.</a:t>
            </a:r>
          </a:p>
          <a:p>
            <a:pPr lvl="1"/>
            <a:r>
              <a:rPr lang="en-MX" dirty="0"/>
              <a:t>Cuando aprendemos, es dificil cuantificar estas recompensas a largo plazo.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0CCA6-9F4A-D443-8455-31A310FB64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43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0DE47-09B9-3543-9548-3317A12A0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Exploración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4B334-F68F-E34B-BAC7-854AAE0F6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sz="2000" dirty="0"/>
              <a:t>El aprendizaje se basa en hacer decisiones continuas:</a:t>
            </a:r>
          </a:p>
          <a:p>
            <a:pPr lvl="1"/>
            <a:r>
              <a:rPr lang="en-MX" sz="2000" dirty="0"/>
              <a:t>Andar en bicicleta.</a:t>
            </a:r>
          </a:p>
          <a:p>
            <a:pPr lvl="1"/>
            <a:r>
              <a:rPr lang="en-MX" sz="2000" dirty="0"/>
              <a:t>Jugar Mario Bros</a:t>
            </a:r>
          </a:p>
          <a:p>
            <a:r>
              <a:rPr lang="en-MX" sz="2000" dirty="0"/>
              <a:t>Datos limitados:</a:t>
            </a:r>
          </a:p>
          <a:p>
            <a:pPr lvl="1"/>
            <a:r>
              <a:rPr lang="en-MX" sz="2000" dirty="0"/>
              <a:t>Sólo nos dan una “recompensa” si hacemos decisiones.</a:t>
            </a:r>
          </a:p>
          <a:p>
            <a:pPr lvl="1"/>
            <a:r>
              <a:rPr lang="en-MX" sz="2000" dirty="0"/>
              <a:t>No sabemos que hubiese pasados de tomar la otra alternativa.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2229F-1ED9-774D-BDF6-7C0B5D9054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1104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22BF37-1F3E-2240-91BC-F15F3FF486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Exploración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8B9FF1-946C-7F48-A68D-5DE03A021E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Las decisiones impactan que tipo de cosas aprendemos:</a:t>
            </a:r>
          </a:p>
          <a:p>
            <a:pPr lvl="1"/>
            <a:r>
              <a:rPr lang="en-MX" dirty="0"/>
              <a:t>Si eligen estudiar en la UP o en el ITESM, sus experiencias serán diferentes.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B9B11B-8983-A245-BD2F-77312F39EC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18343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304B7-707F-0844-B44D-7714A50C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Política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34D7D-5033-F44B-8431-D592C292E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1479858"/>
          </a:xfrm>
        </p:spPr>
        <p:txBody>
          <a:bodyPr/>
          <a:lstStyle/>
          <a:p>
            <a:r>
              <a:rPr lang="en-MX" dirty="0"/>
              <a:t>Una política de acción es mapear de experiencias pasadas a una acción: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FC6BB-0201-EE47-ADE9-630D5ADEEB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50034-B189-7443-A3BC-4B1927EF648A}"/>
              </a:ext>
            </a:extLst>
          </p:cNvPr>
          <p:cNvSpPr/>
          <p:nvPr/>
        </p:nvSpPr>
        <p:spPr>
          <a:xfrm>
            <a:off x="1399032" y="2816352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44B98-38D5-E54B-8929-8376DDC462C0}"/>
              </a:ext>
            </a:extLst>
          </p:cNvPr>
          <p:cNvSpPr/>
          <p:nvPr/>
        </p:nvSpPr>
        <p:spPr>
          <a:xfrm>
            <a:off x="1399032" y="3300984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8B1BFE-FBEB-B34F-99E4-C2F92D9AEBB7}"/>
              </a:ext>
            </a:extLst>
          </p:cNvPr>
          <p:cNvSpPr/>
          <p:nvPr/>
        </p:nvSpPr>
        <p:spPr>
          <a:xfrm>
            <a:off x="1399032" y="3785616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78B9364-2BC4-B644-93C1-CF1B682FEE7A}"/>
              </a:ext>
            </a:extLst>
          </p:cNvPr>
          <p:cNvSpPr/>
          <p:nvPr/>
        </p:nvSpPr>
        <p:spPr>
          <a:xfrm>
            <a:off x="2953512" y="3282696"/>
            <a:ext cx="2048256" cy="21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589E95-F9CF-B244-AB8C-299FEB3A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735" y="2678461"/>
            <a:ext cx="2522279" cy="14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692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6D7366-79C5-4E43-BBE8-4E66D75D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Política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5BBA40-CEC5-3E4F-9B00-ECB72705C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Si sabemos que secuencia de experiencias elicitan una acción, por que no simplemente pre definimos una polìtica?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CE37B-F4D5-A149-8E5A-F95D3233BC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860926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A43732-01E1-344A-A400-A5BB00A572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Politica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77A24F-433B-4348-9B47-0C3073F9BB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2547C0-9B89-A244-9143-E5F904C3F851}"/>
              </a:ext>
            </a:extLst>
          </p:cNvPr>
          <p:cNvGrpSpPr/>
          <p:nvPr/>
        </p:nvGrpSpPr>
        <p:grpSpPr>
          <a:xfrm>
            <a:off x="1140241" y="1799790"/>
            <a:ext cx="2082673" cy="1382233"/>
            <a:chOff x="2709397" y="2115879"/>
            <a:chExt cx="2082673" cy="138223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55575E3-34B3-1943-AAC1-223101B70263}"/>
                </a:ext>
              </a:extLst>
            </p:cNvPr>
            <p:cNvSpPr/>
            <p:nvPr/>
          </p:nvSpPr>
          <p:spPr>
            <a:xfrm>
              <a:off x="2711302" y="2115879"/>
              <a:ext cx="691117" cy="6911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47AA33B-B493-E64E-8F9B-190A5A7144F7}"/>
                </a:ext>
              </a:extLst>
            </p:cNvPr>
            <p:cNvSpPr/>
            <p:nvPr/>
          </p:nvSpPr>
          <p:spPr>
            <a:xfrm>
              <a:off x="2709397" y="2806995"/>
              <a:ext cx="691117" cy="6911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6A09FEA-1789-EF47-9D8D-F1D965763A06}"/>
                </a:ext>
              </a:extLst>
            </p:cNvPr>
            <p:cNvSpPr/>
            <p:nvPr/>
          </p:nvSpPr>
          <p:spPr>
            <a:xfrm>
              <a:off x="3395724" y="2115879"/>
              <a:ext cx="691117" cy="6911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BFB9FFC8-9FC4-E34D-AD0C-9F2975C5293F}"/>
                </a:ext>
              </a:extLst>
            </p:cNvPr>
            <p:cNvSpPr/>
            <p:nvPr/>
          </p:nvSpPr>
          <p:spPr>
            <a:xfrm>
              <a:off x="3403396" y="2804822"/>
              <a:ext cx="691117" cy="6911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4B6D4F1-9802-1140-90B9-A7C0D2968BB6}"/>
                </a:ext>
              </a:extLst>
            </p:cNvPr>
            <p:cNvSpPr/>
            <p:nvPr/>
          </p:nvSpPr>
          <p:spPr>
            <a:xfrm>
              <a:off x="4098853" y="2115879"/>
              <a:ext cx="691117" cy="691117"/>
            </a:xfrm>
            <a:prstGeom prst="rect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D9BFFFC-0789-1D4F-9AE1-23DBAD87FAB0}"/>
                </a:ext>
              </a:extLst>
            </p:cNvPr>
            <p:cNvSpPr/>
            <p:nvPr/>
          </p:nvSpPr>
          <p:spPr>
            <a:xfrm>
              <a:off x="4100953" y="2804847"/>
              <a:ext cx="691117" cy="69111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MX"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5CA15366-C55A-F847-8C0B-CC17D0A91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71999" y="1327350"/>
            <a:ext cx="3612445" cy="1381983"/>
          </a:xfrm>
        </p:spPr>
        <p:txBody>
          <a:bodyPr/>
          <a:lstStyle/>
          <a:p>
            <a:r>
              <a:rPr lang="en-MX" dirty="0"/>
              <a:t>Cuantas posibles imagenes podemos hacer?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1D21CB-EF74-1B49-9205-F5E39156E791}"/>
                  </a:ext>
                </a:extLst>
              </p:cNvPr>
              <p:cNvSpPr txBox="1"/>
              <p:nvPr/>
            </p:nvSpPr>
            <p:spPr>
              <a:xfrm>
                <a:off x="5423378" y="3242029"/>
                <a:ext cx="2038578" cy="448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/>
                  <a:t>I</a:t>
                </a:r>
                <a14:m>
                  <m:oMath xmlns:m="http://schemas.openxmlformats.org/officeDocument/2006/math">
                    <m:r>
                      <a:rPr lang="es-E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3)</m:t>
                        </m:r>
                      </m:sup>
                    </m:sSup>
                  </m:oMath>
                </a14:m>
                <a:endParaRPr lang="en-MX" sz="2800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91D21CB-EF74-1B49-9205-F5E39156E7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3378" y="3242029"/>
                <a:ext cx="2038578" cy="448777"/>
              </a:xfrm>
              <a:prstGeom prst="rect">
                <a:avLst/>
              </a:prstGeom>
              <a:blipFill>
                <a:blip r:embed="rId2"/>
                <a:stretch>
                  <a:fillRect l="-10494" t="-16216" b="-43243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76259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Proyecto Final</a:t>
            </a:r>
          </a:p>
          <a:p>
            <a:pPr lvl="1"/>
            <a:r>
              <a:rPr lang="es-MX" sz="2000" dirty="0"/>
              <a:t>Crear un agente inteligente</a:t>
            </a:r>
          </a:p>
          <a:p>
            <a:pPr lvl="2"/>
            <a:r>
              <a:rPr lang="es-MX" sz="2000" dirty="0"/>
              <a:t>Tiene que ser funcional</a:t>
            </a:r>
          </a:p>
          <a:p>
            <a:pPr lvl="2"/>
            <a:r>
              <a:rPr lang="es-MX" sz="2000" dirty="0"/>
              <a:t>El día de la entrega tienen que mostrarlo en acción.</a:t>
            </a:r>
          </a:p>
          <a:p>
            <a:pPr lvl="1"/>
            <a:r>
              <a:rPr lang="es-MX" sz="2000" dirty="0"/>
              <a:t>Reporte sobre el funcionamiento</a:t>
            </a:r>
          </a:p>
          <a:p>
            <a:pPr lvl="2"/>
            <a:r>
              <a:rPr lang="es-MX" sz="2000" dirty="0"/>
              <a:t>Sin código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5866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3AE1A6-1613-4445-AE5E-4E79A5E5F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Generalización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14898-0FB8-CD4F-A00A-A9DC7296C4D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FBA895-724D-5446-839E-B3F1DE118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8222" y="1904253"/>
            <a:ext cx="3100916" cy="229198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A71F4C-46B3-5E40-9CF5-16DD7170937D}"/>
                  </a:ext>
                </a:extLst>
              </p:cNvPr>
              <p:cNvSpPr txBox="1"/>
              <p:nvPr/>
            </p:nvSpPr>
            <p:spPr>
              <a:xfrm>
                <a:off x="5412089" y="2571750"/>
                <a:ext cx="2524000" cy="448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sz="2800" dirty="0"/>
                  <a:t>I</a:t>
                </a:r>
                <a14:m>
                  <m:oMath xmlns:m="http://schemas.openxmlformats.org/officeDocument/2006/math">
                    <m:r>
                      <a:rPr lang="es-ES" sz="28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256</m:t>
                        </m:r>
                      </m:e>
                      <m:sup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(100</m:t>
                        </m:r>
                        <m:r>
                          <a:rPr lang="es-E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200</m:t>
                        </m:r>
                        <m:r>
                          <a:rPr lang="es-ES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MX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1A71F4C-46B3-5E40-9CF5-16DD71709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2089" y="2571750"/>
                <a:ext cx="2524000" cy="448777"/>
              </a:xfrm>
              <a:prstGeom prst="rect">
                <a:avLst/>
              </a:prstGeom>
              <a:blipFill>
                <a:blip r:embed="rId3"/>
                <a:stretch>
                  <a:fillRect l="-8500" t="-19444" r="-1000" b="-44444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92973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F4FB-91F0-D342-B90C-3ADCDA8CA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Modelo de 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7532B-AE0B-D64D-B227-1136FF8ECA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BD4FC8E-7B80-054A-BEBB-168F7E60E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442876"/>
              </p:ext>
            </p:extLst>
          </p:nvPr>
        </p:nvGraphicFramePr>
        <p:xfrm>
          <a:off x="595422" y="1890593"/>
          <a:ext cx="8091377" cy="2022188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348563">
                  <a:extLst>
                    <a:ext uri="{9D8B030D-6E8A-4147-A177-3AD203B41FA5}">
                      <a16:colId xmlns:a16="http://schemas.microsoft.com/office/drawing/2014/main" val="3711358583"/>
                    </a:ext>
                  </a:extLst>
                </a:gridCol>
                <a:gridCol w="1348563">
                  <a:extLst>
                    <a:ext uri="{9D8B030D-6E8A-4147-A177-3AD203B41FA5}">
                      <a16:colId xmlns:a16="http://schemas.microsoft.com/office/drawing/2014/main" val="2858241144"/>
                    </a:ext>
                  </a:extLst>
                </a:gridCol>
                <a:gridCol w="1708712">
                  <a:extLst>
                    <a:ext uri="{9D8B030D-6E8A-4147-A177-3AD203B41FA5}">
                      <a16:colId xmlns:a16="http://schemas.microsoft.com/office/drawing/2014/main" val="1223496923"/>
                    </a:ext>
                  </a:extLst>
                </a:gridCol>
                <a:gridCol w="1325112">
                  <a:extLst>
                    <a:ext uri="{9D8B030D-6E8A-4147-A177-3AD203B41FA5}">
                      <a16:colId xmlns:a16="http://schemas.microsoft.com/office/drawing/2014/main" val="4278745927"/>
                    </a:ext>
                  </a:extLst>
                </a:gridCol>
                <a:gridCol w="1011864">
                  <a:extLst>
                    <a:ext uri="{9D8B030D-6E8A-4147-A177-3AD203B41FA5}">
                      <a16:colId xmlns:a16="http://schemas.microsoft.com/office/drawing/2014/main" val="2788661234"/>
                    </a:ext>
                  </a:extLst>
                </a:gridCol>
                <a:gridCol w="1348563">
                  <a:extLst>
                    <a:ext uri="{9D8B030D-6E8A-4147-A177-3AD203B41FA5}">
                      <a16:colId xmlns:a16="http://schemas.microsoft.com/office/drawing/2014/main" val="2926033436"/>
                    </a:ext>
                  </a:extLst>
                </a:gridCol>
              </a:tblGrid>
              <a:tr h="557420">
                <a:tc>
                  <a:txBody>
                    <a:bodyPr/>
                    <a:lstStyle/>
                    <a:p>
                      <a:r>
                        <a:rPr lang="en-MX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95521"/>
                  </a:ext>
                </a:extLst>
              </a:tr>
              <a:tr h="1464768">
                <a:tc>
                  <a:txBody>
                    <a:bodyPr/>
                    <a:lstStyle/>
                    <a:p>
                      <a:endParaRPr lang="en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6975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0CCE142-8A01-2E43-A464-1194D79C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021" y="2634889"/>
            <a:ext cx="1354620" cy="10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82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F3A8-17A2-444C-96F5-B8A33C2F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A2C77-7FA2-E949-B540-B86C724913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6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A0167A17-B2F6-CD45-A31A-949FCFA27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246" y="1447203"/>
            <a:ext cx="4608476" cy="1164780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B88050E-A610-FF4F-8498-7F6DD3636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1717" y="3064061"/>
            <a:ext cx="6132600" cy="1572439"/>
          </a:xfrm>
        </p:spPr>
        <p:txBody>
          <a:bodyPr/>
          <a:lstStyle/>
          <a:p>
            <a:r>
              <a:rPr lang="es-ES" sz="1400" dirty="0"/>
              <a:t>Estados: Donde esta Mario (s1…..s6)</a:t>
            </a:r>
            <a:endParaRPr lang="es-MX" sz="1400" dirty="0"/>
          </a:p>
          <a:p>
            <a:r>
              <a:rPr lang="es-MX" sz="1400" dirty="0"/>
              <a:t>Acciones: Izquierda o Derecha</a:t>
            </a:r>
          </a:p>
          <a:p>
            <a:r>
              <a:rPr lang="es-MX" sz="1400" dirty="0"/>
              <a:t>Recompensas:</a:t>
            </a:r>
          </a:p>
          <a:p>
            <a:pPr lvl="1"/>
            <a:r>
              <a:rPr lang="es-MX" sz="1400" dirty="0"/>
              <a:t>+1 si esta en s1</a:t>
            </a:r>
          </a:p>
          <a:p>
            <a:pPr lvl="1"/>
            <a:r>
              <a:rPr lang="es-MX" sz="1400" dirty="0"/>
              <a:t>+10 si esta en s6</a:t>
            </a:r>
          </a:p>
          <a:p>
            <a:pPr lvl="1"/>
            <a:r>
              <a:rPr lang="es-MX" sz="1400" dirty="0"/>
              <a:t>0 en los demas estados</a:t>
            </a:r>
          </a:p>
          <a:p>
            <a:pPr lvl="1"/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2228094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C0EC-DFD2-4E4A-98E8-343146F2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Componentes de  un algoritmo de RL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1185E-B12B-4F45-B42E-A6F04D954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Modelo</a:t>
            </a:r>
          </a:p>
          <a:p>
            <a:r>
              <a:rPr lang="en-MX" dirty="0"/>
              <a:t>Politica</a:t>
            </a:r>
          </a:p>
          <a:p>
            <a:r>
              <a:rPr lang="en-MX" dirty="0"/>
              <a:t>Función de Valor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8BCAE-BFC1-0A4C-AA4E-6DAA42C6D0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93588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A676-D12F-4C42-AC19-CCD15FA8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Modelo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FD0DD-4106-AC45-AC41-3A6DB41A6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4" y="1327350"/>
            <a:ext cx="7000655" cy="3145500"/>
          </a:xfrm>
        </p:spPr>
        <p:txBody>
          <a:bodyPr/>
          <a:lstStyle/>
          <a:p>
            <a:r>
              <a:rPr lang="en-MX" sz="2000" dirty="0"/>
              <a:t>Representación del agente de como se modifica el mundo dadas las acciones del agente.</a:t>
            </a:r>
          </a:p>
          <a:p>
            <a:pPr lvl="1"/>
            <a:r>
              <a:rPr lang="en-MX" sz="2000" dirty="0"/>
              <a:t>Modelo de Transición: Cómo se modifica el estado dada una acción.</a:t>
            </a:r>
          </a:p>
          <a:p>
            <a:pPr lvl="1"/>
            <a:r>
              <a:rPr lang="en-MX" sz="2000" dirty="0"/>
              <a:t>Modelo de Recompensa: Que recompensa se recibe dado un estado y una acción.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80937-7E1F-ED4A-A139-93AEAB1F05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08168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2A48-4A3A-1E44-A574-2C23D32E4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035E4-2F0D-D245-8D23-CAD33CD9D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3040256"/>
            <a:ext cx="6132600" cy="666394"/>
          </a:xfrm>
        </p:spPr>
        <p:txBody>
          <a:bodyPr/>
          <a:lstStyle/>
          <a:p>
            <a:r>
              <a:rPr lang="en-MX" dirty="0"/>
              <a:t>Los números arriba son el modelo de recompensa.</a:t>
            </a:r>
          </a:p>
          <a:p>
            <a:r>
              <a:rPr lang="en-MX" dirty="0"/>
              <a:t>Modelo de Transición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97967-10A9-3F4B-B651-28AC1BD19A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47F38B-21C5-DF4C-A558-1E9FD3FF2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638085"/>
              </p:ext>
            </p:extLst>
          </p:nvPr>
        </p:nvGraphicFramePr>
        <p:xfrm>
          <a:off x="1552354" y="1624779"/>
          <a:ext cx="6039292" cy="990737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006549">
                  <a:extLst>
                    <a:ext uri="{9D8B030D-6E8A-4147-A177-3AD203B41FA5}">
                      <a16:colId xmlns:a16="http://schemas.microsoft.com/office/drawing/2014/main" val="3711358583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858241144"/>
                    </a:ext>
                  </a:extLst>
                </a:gridCol>
                <a:gridCol w="1275359">
                  <a:extLst>
                    <a:ext uri="{9D8B030D-6E8A-4147-A177-3AD203B41FA5}">
                      <a16:colId xmlns:a16="http://schemas.microsoft.com/office/drawing/2014/main" val="1223496923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val="4278745927"/>
                    </a:ext>
                  </a:extLst>
                </a:gridCol>
                <a:gridCol w="755241">
                  <a:extLst>
                    <a:ext uri="{9D8B030D-6E8A-4147-A177-3AD203B41FA5}">
                      <a16:colId xmlns:a16="http://schemas.microsoft.com/office/drawing/2014/main" val="2788661234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926033436"/>
                    </a:ext>
                  </a:extLst>
                </a:gridCol>
              </a:tblGrid>
              <a:tr h="261035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95521"/>
                  </a:ext>
                </a:extLst>
              </a:tr>
              <a:tr h="685937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69752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8DDA6A-CDF9-C24B-805C-6719DA9334ED}"/>
                  </a:ext>
                </a:extLst>
              </p:cNvPr>
              <p:cNvSpPr txBox="1"/>
              <p:nvPr/>
            </p:nvSpPr>
            <p:spPr>
              <a:xfrm>
                <a:off x="3560475" y="4131390"/>
                <a:ext cx="35161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sz="1800" b="0" dirty="0"/>
                  <a:t>0.5 = </a:t>
                </a:r>
                <a14:m>
                  <m:oMath xmlns:m="http://schemas.openxmlformats.org/officeDocument/2006/math"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1|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1, 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𝑚𝑜𝑣𝑖𝑜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𝑑𝑒𝑟𝑒𝑐h𝑎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sz="1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8DDA6A-CDF9-C24B-805C-6719DA933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475" y="4131390"/>
                <a:ext cx="3516155" cy="276999"/>
              </a:xfrm>
              <a:prstGeom prst="rect">
                <a:avLst/>
              </a:prstGeom>
              <a:blipFill>
                <a:blip r:embed="rId2"/>
                <a:stretch>
                  <a:fillRect l="-3597" t="-21739" r="-2158" b="-47826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454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Política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dirty="0"/>
                  <a:t>Una política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s-MX" dirty="0"/>
                  <a:t>) es una función de S a A que específica que acción tomar en cada estado.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MX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MX" dirty="0"/>
                  <a:t> mapeo de estados a acciones.</a:t>
                </a:r>
              </a:p>
              <a:p>
                <a:r>
                  <a:rPr lang="es-MX" dirty="0"/>
                  <a:t>Objetivo: Encontrar la política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s-MX" dirty="0"/>
                  <a:t>que maximiza la recompensa cumulativa</a:t>
                </a:r>
              </a:p>
            </p:txBody>
          </p:sp>
        </mc:Choice>
        <mc:Fallback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574990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662F4-D0D6-A640-BBDC-4771B46D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Politica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5FB217-E37C-7744-9C8E-778464DB52A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MX" dirty="0"/>
                  <a:t>Politica deterministica: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MX" dirty="0"/>
              </a:p>
              <a:p>
                <a:r>
                  <a:rPr lang="en-MX" dirty="0"/>
                  <a:t>Política estocástica: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5FB217-E37C-7744-9C8E-778464DB52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0313D-3B02-D146-84AF-5A586061D3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32934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1FE9-EAC5-FE46-BE6C-C63E61F1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Política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0EBC40-9430-F44F-A4AF-0069A6E8632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5" y="3706648"/>
                <a:ext cx="6132600" cy="76620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𝑀𝑜𝑣𝑒𝑟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𝑑𝑒𝑟𝑒𝑐h𝑎</m:t>
                    </m:r>
                  </m:oMath>
                </a14:m>
                <a:endParaRPr lang="en-MX" sz="2000" dirty="0"/>
              </a:p>
              <a:p>
                <a:r>
                  <a:rPr lang="en-MX" sz="2000" dirty="0"/>
                  <a:t>Es esta política estocástica o determinística?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0EBC40-9430-F44F-A4AF-0069A6E863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5" y="3706648"/>
                <a:ext cx="6132600" cy="766201"/>
              </a:xfrm>
              <a:blipFill>
                <a:blip r:embed="rId2"/>
                <a:stretch>
                  <a:fillRect l="-620" t="-14754" b="-27869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A8CBB-4F9C-E54A-BFE4-BDA947C63B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43DED88B-D2CD-0448-BCB5-853B5BB1F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66" y="1447202"/>
            <a:ext cx="5758656" cy="14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520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552BA-33A9-8F4A-AE0C-64573556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Funcion de valor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957AB92-B29A-3A49-BF2B-DF68D0B788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MX" dirty="0"/>
                  <a:t>Función de Valor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MX" dirty="0"/>
                  <a:t> Esta es la suma esperada con “descuentos” utilizando la politica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MX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957AB92-B29A-3A49-BF2B-DF68D0B788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CBBEC-643E-B847-858B-6A3DC9E020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62925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Examen Final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Entrega de Proyecto y Examen?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8613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AA0A1-DA0F-6E49-951B-CABC2921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Función de valor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16A0F0-F5FE-2A43-B4B9-F41133BC001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+…|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MX" dirty="0"/>
              </a:p>
              <a:p>
                <a:pPr lvl="1"/>
                <a:r>
                  <a:rPr lang="en-MX" dirty="0"/>
                  <a:t>El factor de descuento controla futuros y presentes recompensas.</a:t>
                </a:r>
              </a:p>
              <a:p>
                <a:r>
                  <a:rPr lang="en-MX" dirty="0"/>
                  <a:t>Nos permite saber que tan buena o mala es una combinación de estados y acciones.</a:t>
                </a:r>
              </a:p>
              <a:p>
                <a:r>
                  <a:rPr lang="en-MX" dirty="0"/>
                  <a:t>Nos permite comparar políticas.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16A0F0-F5FE-2A43-B4B9-F41133BC0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 b="-3226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22D8B-E8A2-BC49-B26F-6536040852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4915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8E4FA-36CB-7846-B71C-9C6BA2538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2B7A3-FB25-C043-A5B0-FB05351DA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Factor gamma =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FD987-07FF-FD48-A8CF-5E8064298A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6696E70-4A33-694E-A709-FFB75A836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561807"/>
              </p:ext>
            </p:extLst>
          </p:nvPr>
        </p:nvGraphicFramePr>
        <p:xfrm>
          <a:off x="1435396" y="1327350"/>
          <a:ext cx="6039292" cy="990737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006549">
                  <a:extLst>
                    <a:ext uri="{9D8B030D-6E8A-4147-A177-3AD203B41FA5}">
                      <a16:colId xmlns:a16="http://schemas.microsoft.com/office/drawing/2014/main" val="3711358583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858241144"/>
                    </a:ext>
                  </a:extLst>
                </a:gridCol>
                <a:gridCol w="1275359">
                  <a:extLst>
                    <a:ext uri="{9D8B030D-6E8A-4147-A177-3AD203B41FA5}">
                      <a16:colId xmlns:a16="http://schemas.microsoft.com/office/drawing/2014/main" val="1223496923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val="4278745927"/>
                    </a:ext>
                  </a:extLst>
                </a:gridCol>
                <a:gridCol w="755241">
                  <a:extLst>
                    <a:ext uri="{9D8B030D-6E8A-4147-A177-3AD203B41FA5}">
                      <a16:colId xmlns:a16="http://schemas.microsoft.com/office/drawing/2014/main" val="2788661234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926033436"/>
                    </a:ext>
                  </a:extLst>
                </a:gridCol>
              </a:tblGrid>
              <a:tr h="261035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95521"/>
                  </a:ext>
                </a:extLst>
              </a:tr>
              <a:tr h="685937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V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V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V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V=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V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V =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69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0220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DDA6B-B83C-DE4B-86C6-64DD758D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Evaluación y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11879-289C-7A4E-84B8-C9E3C4242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Evaluación:</a:t>
            </a:r>
          </a:p>
          <a:p>
            <a:pPr lvl="1"/>
            <a:r>
              <a:rPr lang="en-MX" dirty="0"/>
              <a:t>Estimar el valor de una política</a:t>
            </a:r>
          </a:p>
          <a:p>
            <a:r>
              <a:rPr lang="en-MX" dirty="0"/>
              <a:t>Contro:</a:t>
            </a:r>
          </a:p>
          <a:p>
            <a:pPr lvl="1"/>
            <a:r>
              <a:rPr lang="en-MX" dirty="0"/>
              <a:t>Optimizar y encontrar la mejor política.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F6F56-79CD-2D42-B824-339B4135E2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08768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A0B89-8B38-7F4A-B319-066B0EC7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Evaluación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910EAC-22B9-DA47-AEA9-DE48B819F4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5" y="3442563"/>
                <a:ext cx="6132600" cy="52817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𝑀𝑜𝑣𝑒𝑟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h𝑎𝑐𝑖𝑎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𝑑𝑒𝑟𝑒𝑐h𝑎</m:t>
                    </m:r>
                  </m:oMath>
                </a14:m>
                <a:endParaRPr lang="en-MX" sz="1600" dirty="0"/>
              </a:p>
              <a:p>
                <a:r>
                  <a:rPr lang="en-MX" sz="1600" dirty="0"/>
                  <a:t>Factor de descuento = 0</a:t>
                </a:r>
              </a:p>
              <a:p>
                <a:r>
                  <a:rPr lang="en-MX" sz="1600" dirty="0"/>
                  <a:t>Cual es el valor?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s-E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s-E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+…|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MX" sz="1600" dirty="0"/>
              </a:p>
              <a:p>
                <a:pPr lvl="1"/>
                <a:endParaRPr lang="en-MX" sz="16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910EAC-22B9-DA47-AEA9-DE48B819F4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5" y="3442563"/>
                <a:ext cx="6132600" cy="528171"/>
              </a:xfrm>
              <a:blipFill>
                <a:blip r:embed="rId2"/>
                <a:stretch>
                  <a:fillRect l="-620" t="-139535" b="-7907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0F082-A557-664A-85BC-0C907A4BA7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1D3BA7-E8E5-9844-A3AB-D9E556F6C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392726"/>
              </p:ext>
            </p:extLst>
          </p:nvPr>
        </p:nvGraphicFramePr>
        <p:xfrm>
          <a:off x="1552354" y="1624779"/>
          <a:ext cx="6039292" cy="990737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006549">
                  <a:extLst>
                    <a:ext uri="{9D8B030D-6E8A-4147-A177-3AD203B41FA5}">
                      <a16:colId xmlns:a16="http://schemas.microsoft.com/office/drawing/2014/main" val="3711358583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858241144"/>
                    </a:ext>
                  </a:extLst>
                </a:gridCol>
                <a:gridCol w="1275359">
                  <a:extLst>
                    <a:ext uri="{9D8B030D-6E8A-4147-A177-3AD203B41FA5}">
                      <a16:colId xmlns:a16="http://schemas.microsoft.com/office/drawing/2014/main" val="1223496923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val="4278745927"/>
                    </a:ext>
                  </a:extLst>
                </a:gridCol>
                <a:gridCol w="755241">
                  <a:extLst>
                    <a:ext uri="{9D8B030D-6E8A-4147-A177-3AD203B41FA5}">
                      <a16:colId xmlns:a16="http://schemas.microsoft.com/office/drawing/2014/main" val="2788661234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926033436"/>
                    </a:ext>
                  </a:extLst>
                </a:gridCol>
              </a:tblGrid>
              <a:tr h="261035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95521"/>
                  </a:ext>
                </a:extLst>
              </a:tr>
              <a:tr h="685937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-&gt;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-&gt;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69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8271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C9B-127E-9B4A-902E-093E9791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016F3-1634-6041-84EE-DFDFAFAD4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Cual es la política que optimiza V?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C2F97-1801-8B4C-9B90-C3EAB412D9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710271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45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996" y="1449977"/>
            <a:ext cx="4466577" cy="2179048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5232088" y="1949894"/>
            <a:ext cx="271718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Cada Transición tiene una recompensa negativa r =  1</a:t>
            </a:r>
          </a:p>
        </p:txBody>
      </p:sp>
    </p:spTree>
    <p:extLst>
      <p:ext uri="{BB962C8B-B14F-4D97-AF65-F5344CB8AC3E}">
        <p14:creationId xmlns:p14="http://schemas.microsoft.com/office/powerpoint/2010/main" val="38219924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Politica</a:t>
            </a:r>
            <a:r>
              <a:rPr lang="es-MX" dirty="0"/>
              <a:t> aleatoria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46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959" y="1862173"/>
            <a:ext cx="2732016" cy="2365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074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32C5D-A5AF-234D-ACB0-2BA55422AE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Nuevo Temario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15553D-8FFA-2C4C-8B4F-7721EEEC8B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sz="1800" dirty="0"/>
              <a:t>Procesos de D</a:t>
            </a:r>
            <a:r>
              <a:rPr lang="en-US" sz="1800" dirty="0"/>
              <a:t>e</a:t>
            </a:r>
            <a:r>
              <a:rPr lang="en-MX" sz="1800" dirty="0"/>
              <a:t>cisión de Markov y Planeación</a:t>
            </a:r>
          </a:p>
          <a:p>
            <a:r>
              <a:rPr lang="en-MX" sz="1800" dirty="0"/>
              <a:t>Evaluación de políticas sin modelo</a:t>
            </a:r>
          </a:p>
          <a:p>
            <a:r>
              <a:rPr lang="en-MX" sz="1800" dirty="0"/>
              <a:t>Optimización sin modelo</a:t>
            </a:r>
          </a:p>
          <a:p>
            <a:r>
              <a:rPr lang="en-MX" sz="1800" dirty="0"/>
              <a:t>RL y Deep Learning</a:t>
            </a:r>
          </a:p>
          <a:p>
            <a:r>
              <a:rPr lang="en-MX" sz="1800" dirty="0"/>
              <a:t>Busqueda de Políticas</a:t>
            </a:r>
          </a:p>
          <a:p>
            <a:r>
              <a:rPr lang="en-MX" sz="1800" dirty="0"/>
              <a:t>Exploración</a:t>
            </a:r>
          </a:p>
          <a:p>
            <a:r>
              <a:rPr lang="en-MX" sz="1800" dirty="0"/>
              <a:t>(Tal Vez) Tópicos avanzados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8CB70-E2CF-6A41-AB80-CFF2FD1F6B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607936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/>
              <a:t>Reinforcement</a:t>
            </a:r>
            <a:r>
              <a:rPr lang="es-MX" dirty="0"/>
              <a:t> 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13051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648183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05549" y="224681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6961441" y="266768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1035407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05549" y="224681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6961441" y="266768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  <p:cxnSp>
        <p:nvCxnSpPr>
          <p:cNvPr id="13" name="Conector curvado 12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766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2417744" y="2599510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Recompensa </a:t>
            </a:r>
            <a:r>
              <a:rPr lang="es-MX" dirty="0" err="1"/>
              <a:t>r</a:t>
            </a:r>
            <a:r>
              <a:rPr lang="es-MX" sz="1200" dirty="0" err="1"/>
              <a:t>t</a:t>
            </a:r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2417744" y="2821577"/>
            <a:ext cx="192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Siguiente Estado S</a:t>
            </a:r>
            <a:r>
              <a:rPr lang="es-MX" sz="1200" dirty="0"/>
              <a:t>t+1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2493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817" y="1763486"/>
            <a:ext cx="2262585" cy="2511751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3693341" y="1763486"/>
            <a:ext cx="545213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Objetivo: Balancear un péndulo sobre un auto</a:t>
            </a:r>
          </a:p>
          <a:p>
            <a:r>
              <a:rPr lang="es-MX" dirty="0"/>
              <a:t>Estado: Ángulo, Velocidad angular, Posición, Velocidad Horizontal</a:t>
            </a:r>
          </a:p>
          <a:p>
            <a:r>
              <a:rPr lang="es-MX" dirty="0"/>
              <a:t>Acción: Fuerza F aplicada al auto</a:t>
            </a:r>
          </a:p>
          <a:p>
            <a:r>
              <a:rPr lang="es-MX" dirty="0"/>
              <a:t>Recompensa: 1 en cada t si el péndulo esta derecho (</a:t>
            </a:r>
            <a:r>
              <a:rPr lang="el-GR" dirty="0"/>
              <a:t>Θ</a:t>
            </a:r>
            <a:r>
              <a:rPr lang="es-MX" dirty="0"/>
              <a:t> = 0)</a:t>
            </a:r>
          </a:p>
        </p:txBody>
      </p:sp>
    </p:spTree>
    <p:extLst>
      <p:ext uri="{BB962C8B-B14F-4D97-AF65-F5344CB8AC3E}">
        <p14:creationId xmlns:p14="http://schemas.microsoft.com/office/powerpoint/2010/main" val="2912571298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14248</TotalTime>
  <Words>1137</Words>
  <Application>Microsoft Macintosh PowerPoint</Application>
  <PresentationFormat>On-screen Show (16:9)</PresentationFormat>
  <Paragraphs>255</Paragraphs>
  <Slides>47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Cambria Math</vt:lpstr>
      <vt:lpstr>Arial</vt:lpstr>
      <vt:lpstr>Roboto Condensed Light</vt:lpstr>
      <vt:lpstr>Arvo</vt:lpstr>
      <vt:lpstr>Roboto Condensed</vt:lpstr>
      <vt:lpstr>Salerio template</vt:lpstr>
      <vt:lpstr>Inteligencia Artificial</vt:lpstr>
      <vt:lpstr>Anuncios</vt:lpstr>
      <vt:lpstr>PowerPoint Presentation</vt:lpstr>
      <vt:lpstr>Examen Final</vt:lpstr>
      <vt:lpstr>Reinforcement Learning</vt:lpstr>
      <vt:lpstr>PowerPoint Presentation</vt:lpstr>
      <vt:lpstr>PowerPoint Presentation</vt:lpstr>
      <vt:lpstr>PowerPoint Presentation</vt:lpstr>
      <vt:lpstr>Ejemplos</vt:lpstr>
      <vt:lpstr>PowerPoint Presentation</vt:lpstr>
      <vt:lpstr>PowerPoint Presentation</vt:lpstr>
      <vt:lpstr>Como lo formalizamos matemáticamente</vt:lpstr>
      <vt:lpstr>Historia</vt:lpstr>
      <vt:lpstr>Referencia Wiki</vt:lpstr>
      <vt:lpstr>Notación</vt:lpstr>
      <vt:lpstr>Procesos de Decisión de Markov</vt:lpstr>
      <vt:lpstr>MDP</vt:lpstr>
      <vt:lpstr>PowerPoint Presentation</vt:lpstr>
      <vt:lpstr>Que involucra aprendizaje reeforzado</vt:lpstr>
      <vt:lpstr>Optimización</vt:lpstr>
      <vt:lpstr>Optimización</vt:lpstr>
      <vt:lpstr>Consecuencias atrasadas</vt:lpstr>
      <vt:lpstr>Consecuencias atrasadas</vt:lpstr>
      <vt:lpstr>Consecuencias atrasadas</vt:lpstr>
      <vt:lpstr>Exploración</vt:lpstr>
      <vt:lpstr>Exploración</vt:lpstr>
      <vt:lpstr>Política</vt:lpstr>
      <vt:lpstr>Política</vt:lpstr>
      <vt:lpstr>Politica</vt:lpstr>
      <vt:lpstr>Generalización</vt:lpstr>
      <vt:lpstr>Modelo de RL</vt:lpstr>
      <vt:lpstr>PowerPoint Presentation</vt:lpstr>
      <vt:lpstr>Componentes de  un algoritmo de RL</vt:lpstr>
      <vt:lpstr>Modelo</vt:lpstr>
      <vt:lpstr>PowerPoint Presentation</vt:lpstr>
      <vt:lpstr>Política</vt:lpstr>
      <vt:lpstr>Politica</vt:lpstr>
      <vt:lpstr>Política</vt:lpstr>
      <vt:lpstr>Funcion de valor</vt:lpstr>
      <vt:lpstr>Función de valor</vt:lpstr>
      <vt:lpstr>PowerPoint Presentation</vt:lpstr>
      <vt:lpstr>Evaluación y Control</vt:lpstr>
      <vt:lpstr>Evaluación</vt:lpstr>
      <vt:lpstr>Control</vt:lpstr>
      <vt:lpstr>Ejemplo</vt:lpstr>
      <vt:lpstr>Politica aleatoria</vt:lpstr>
      <vt:lpstr>Nuevo Temario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Microsoft Office User</cp:lastModifiedBy>
  <cp:revision>97</cp:revision>
  <dcterms:modified xsi:type="dcterms:W3CDTF">2020-03-27T00:51:42Z</dcterms:modified>
</cp:coreProperties>
</file>